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75" r:id="rId11"/>
    <p:sldId id="267" r:id="rId12"/>
    <p:sldId id="269" r:id="rId13"/>
    <p:sldId id="270" r:id="rId14"/>
    <p:sldId id="271" r:id="rId15"/>
    <p:sldId id="272" r:id="rId16"/>
    <p:sldId id="273" r:id="rId17"/>
    <p:sldId id="268" r:id="rId18"/>
    <p:sldId id="278" r:id="rId19"/>
    <p:sldId id="274" r:id="rId20"/>
    <p:sldId id="277" r:id="rId21"/>
    <p:sldId id="262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DA3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7" autoAdjust="0"/>
    <p:restoredTop sz="94004" autoAdjust="0"/>
  </p:normalViewPr>
  <p:slideViewPr>
    <p:cSldViewPr>
      <p:cViewPr>
        <p:scale>
          <a:sx n="60" d="100"/>
          <a:sy n="60" d="100"/>
        </p:scale>
        <p:origin x="-1830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10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73578302712186"/>
          <c:y val="5.6085522572765147E-2"/>
          <c:w val="0.54807742782152269"/>
          <c:h val="0.60949857522034534"/>
        </c:manualLayout>
      </c:layout>
      <c:lineChart>
        <c:grouping val="standar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Fűtési energia igény(%)</c:v>
                </c:pt>
              </c:strCache>
            </c:strRef>
          </c:tx>
          <c:marker>
            <c:spPr>
              <a:ln cap="rnd"/>
            </c:spPr>
          </c:marker>
          <c:cat>
            <c:strRef>
              <c:f>Munka1!$A$2:$A$13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Munka1!$B$2:$B$13</c:f>
              <c:numCache>
                <c:formatCode>0%</c:formatCode>
                <c:ptCount val="12"/>
                <c:pt idx="0">
                  <c:v>1</c:v>
                </c:pt>
                <c:pt idx="1">
                  <c:v>0.66000000000000103</c:v>
                </c:pt>
                <c:pt idx="2">
                  <c:v>0.42000000000000032</c:v>
                </c:pt>
                <c:pt idx="3">
                  <c:v>0.1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1.0000000000000016E-2</c:v>
                </c:pt>
                <c:pt idx="9">
                  <c:v>0.1</c:v>
                </c:pt>
                <c:pt idx="10">
                  <c:v>0.46</c:v>
                </c:pt>
                <c:pt idx="11">
                  <c:v>0.84000000000000064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Napenergia hozam(%)</c:v>
                </c:pt>
              </c:strCache>
            </c:strRef>
          </c:tx>
          <c:spPr>
            <a:effectLst/>
          </c:spPr>
          <c:marker>
            <c:spPr>
              <a:gradFill flip="none" rotWithShape="1">
                <a:gsLst>
                  <a:gs pos="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path path="circle">
                  <a:fillToRect l="100000" t="100000"/>
                </a:path>
                <a:tileRect r="-100000" b="-100000"/>
              </a:gradFill>
            </c:spPr>
          </c:marker>
          <c:cat>
            <c:strRef>
              <c:f>Munka1!$A$2:$A$13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Munka1!$C$2:$C$13</c:f>
              <c:numCache>
                <c:formatCode>0%</c:formatCode>
                <c:ptCount val="12"/>
                <c:pt idx="0">
                  <c:v>0.30000000000000032</c:v>
                </c:pt>
                <c:pt idx="1">
                  <c:v>0.4</c:v>
                </c:pt>
                <c:pt idx="2">
                  <c:v>0.72000000000000064</c:v>
                </c:pt>
                <c:pt idx="3">
                  <c:v>0.83000000000000063</c:v>
                </c:pt>
                <c:pt idx="4">
                  <c:v>0.9</c:v>
                </c:pt>
                <c:pt idx="5">
                  <c:v>0.95000000000000062</c:v>
                </c:pt>
                <c:pt idx="6">
                  <c:v>1</c:v>
                </c:pt>
                <c:pt idx="7">
                  <c:v>0.95000000000000062</c:v>
                </c:pt>
                <c:pt idx="8">
                  <c:v>0.81</c:v>
                </c:pt>
                <c:pt idx="9">
                  <c:v>0.67000000000000104</c:v>
                </c:pt>
                <c:pt idx="10">
                  <c:v>0.38000000000000045</c:v>
                </c:pt>
                <c:pt idx="11">
                  <c:v>0.21000000000000019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213440"/>
        <c:axId val="37851072"/>
      </c:lineChart>
      <c:catAx>
        <c:axId val="332134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900" strike="noStrike" baseline="0"/>
            </a:pPr>
            <a:endParaRPr lang="hu-HU"/>
          </a:p>
        </c:txPr>
        <c:crossAx val="37851072"/>
        <c:crosses val="autoZero"/>
        <c:auto val="1"/>
        <c:lblAlgn val="ctr"/>
        <c:lblOffset val="100"/>
        <c:noMultiLvlLbl val="0"/>
      </c:catAx>
      <c:valAx>
        <c:axId val="378510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32134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>
      <a:solidFill>
        <a:schemeClr val="tx1"/>
      </a:solidFill>
    </a:ln>
  </c:spPr>
  <c:txPr>
    <a:bodyPr/>
    <a:lstStyle/>
    <a:p>
      <a:pPr>
        <a:defRPr sz="1800"/>
      </a:pPr>
      <a:endParaRPr lang="hu-H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FFC0B-D15A-48D9-9172-34B693FDD251}" type="datetimeFigureOut">
              <a:rPr lang="hu-HU" smtClean="0"/>
              <a:pPr/>
              <a:t>2013.02.16.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DC971-AADC-4155-876F-81EFFBC785C6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52567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DC971-AADC-4155-876F-81EFFBC785C6}" type="slidenum">
              <a:rPr lang="hu-HU" smtClean="0"/>
              <a:pPr/>
              <a:t>1</a:t>
            </a:fld>
            <a:endParaRPr lang="hu-H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733425"/>
            <a:ext cx="8064500" cy="63500"/>
          </a:xfrm>
          <a:prstGeom prst="rect">
            <a:avLst/>
          </a:prstGeom>
          <a:solidFill>
            <a:srgbClr val="FFDA3F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1600" i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532813" y="701675"/>
            <a:ext cx="611187" cy="635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lvl="0" algn="r" fontAlgn="auto">
              <a:spcBef>
                <a:spcPts val="0"/>
              </a:spcBef>
              <a:spcAft>
                <a:spcPts val="0"/>
              </a:spcAft>
            </a:pPr>
            <a:endParaRPr lang="hu-HU" sz="1600" i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4246240" cy="1470025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2984376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 cap="none" spc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021" y="1844824"/>
            <a:ext cx="3499979" cy="3471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2387876"/>
      </p:ext>
    </p:extLst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/>
          <p:nvPr userDrawn="1"/>
        </p:nvSpPr>
        <p:spPr>
          <a:xfrm>
            <a:off x="0" y="620713"/>
            <a:ext cx="8088313" cy="307777"/>
          </a:xfrm>
          <a:prstGeom prst="rect">
            <a:avLst/>
          </a:prstGeom>
          <a:solidFill>
            <a:srgbClr val="FFDA3F"/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r"/>
            <a:r>
              <a:rPr lang="hu-HU" sz="1400" dirty="0" smtClean="0">
                <a:solidFill>
                  <a:schemeClr val="bg1"/>
                </a:solidFill>
              </a:rPr>
              <a:t>Tedd a jót és légy vidám!</a:t>
            </a:r>
            <a:endParaRPr lang="hu-HU" sz="1400" dirty="0">
              <a:solidFill>
                <a:schemeClr val="bg1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8532813" y="620713"/>
            <a:ext cx="611187" cy="307777"/>
          </a:xfrm>
          <a:prstGeom prst="rect">
            <a:avLst/>
          </a:prstGeom>
          <a:solidFill>
            <a:srgbClr val="FFDA3F"/>
          </a:solidFill>
          <a:ln>
            <a:noFill/>
          </a:ln>
        </p:spPr>
        <p:txBody>
          <a:bodyPr wrap="square">
            <a:spAutoFit/>
          </a:bodyPr>
          <a:lstStyle/>
          <a:p>
            <a:pPr lvl="0"/>
            <a:endParaRPr lang="hu-HU" sz="1400" dirty="0">
              <a:solidFill>
                <a:schemeClr val="bg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1" name="Title 5"/>
          <p:cNvSpPr>
            <a:spLocks noGrp="1"/>
          </p:cNvSpPr>
          <p:nvPr>
            <p:ph type="title"/>
          </p:nvPr>
        </p:nvSpPr>
        <p:spPr>
          <a:xfrm>
            <a:off x="107504" y="71394"/>
            <a:ext cx="8928992" cy="477286"/>
          </a:xfrm>
          <a:prstGeom prst="rect">
            <a:avLst/>
          </a:prstGeom>
        </p:spPr>
        <p:txBody>
          <a:bodyPr/>
          <a:lstStyle>
            <a:lvl1pPr algn="l">
              <a:defRPr lang="hu-HU" sz="3600" b="1" kern="1200" cap="none" spc="0" dirty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7297706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381750"/>
            <a:ext cx="1692275" cy="2159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160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76413" y="6332555"/>
            <a:ext cx="7367587" cy="30777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hu-HU" sz="1400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Mindszenty József Római</a:t>
            </a:r>
            <a:r>
              <a:rPr lang="hu-HU" sz="1400" baseline="0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Katolikus Általános Iskola </a:t>
            </a:r>
            <a:r>
              <a:rPr lang="hu-HU" sz="1400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és Óvoda Budaörs</a:t>
            </a:r>
            <a:endParaRPr lang="hu-HU" sz="1400" dirty="0">
              <a:solidFill>
                <a:schemeClr val="bg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72450" y="596662"/>
            <a:ext cx="287338" cy="3555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1029" name="TextBox 1"/>
          <p:cNvSpPr txBox="1">
            <a:spLocks noChangeArrowheads="1"/>
          </p:cNvSpPr>
          <p:nvPr/>
        </p:nvSpPr>
        <p:spPr bwMode="auto">
          <a:xfrm>
            <a:off x="0" y="6309320"/>
            <a:ext cx="1692275" cy="307777"/>
          </a:xfrm>
          <a:prstGeom prst="rect">
            <a:avLst/>
          </a:prstGeom>
          <a:solidFill>
            <a:srgbClr val="FFDA3F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E67A4136-087E-46CB-A9FC-57F940711A4D}" type="datetime1">
              <a:rPr lang="hu-HU" sz="1400">
                <a:solidFill>
                  <a:schemeClr val="bg1"/>
                </a:solidFill>
              </a:rPr>
              <a:pPr algn="r"/>
              <a:t>2013.02.16.</a:t>
            </a:fld>
            <a:endParaRPr lang="hu-HU" sz="1400" dirty="0">
              <a:solidFill>
                <a:schemeClr val="bg1"/>
              </a:solidFill>
            </a:endParaRPr>
          </a:p>
        </p:txBody>
      </p:sp>
      <p:sp>
        <p:nvSpPr>
          <p:cNvPr id="1030" name="TextBox 2"/>
          <p:cNvSpPr txBox="1">
            <a:spLocks noChangeArrowheads="1"/>
          </p:cNvSpPr>
          <p:nvPr/>
        </p:nvSpPr>
        <p:spPr bwMode="auto">
          <a:xfrm>
            <a:off x="8045450" y="596662"/>
            <a:ext cx="558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8F1CC4B0-5DED-4B50-A2FC-E7DE65DB6B68}" type="slidenum">
              <a:rPr lang="hu-HU">
                <a:solidFill>
                  <a:schemeClr val="bg1"/>
                </a:solidFill>
              </a:rPr>
              <a:pPr algn="ctr"/>
              <a:t>‹#›</a:t>
            </a:fld>
            <a:endParaRPr lang="hu-HU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99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ransition>
    <p:push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User\Asztal\Vangelis%20-%20Hymne.wav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Vangelis - Hymne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9617427" y="6331286"/>
            <a:ext cx="45719" cy="4571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95536" y="908720"/>
            <a:ext cx="6408712" cy="1877338"/>
          </a:xfrm>
        </p:spPr>
        <p:txBody>
          <a:bodyPr/>
          <a:lstStyle/>
          <a:p>
            <a:r>
              <a:rPr lang="hu-HU" sz="6000" dirty="0" smtClean="0"/>
              <a:t>Nap és/vagy szél energia</a:t>
            </a:r>
            <a:endParaRPr lang="hu-HU" sz="6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28596" y="2786058"/>
            <a:ext cx="5760640" cy="3240360"/>
          </a:xfrm>
        </p:spPr>
        <p:txBody>
          <a:bodyPr/>
          <a:lstStyle/>
          <a:p>
            <a:r>
              <a:rPr lang="hu-HU" sz="2800" i="1" dirty="0" smtClean="0"/>
              <a:t>Név:Ferenczy Domonkos 6.o.</a:t>
            </a:r>
          </a:p>
          <a:p>
            <a:r>
              <a:rPr lang="hu-HU" sz="2800" i="1" dirty="0" smtClean="0"/>
              <a:t>Felkészítő tanár :</a:t>
            </a:r>
            <a:br>
              <a:rPr lang="hu-HU" sz="2800" i="1" dirty="0" smtClean="0"/>
            </a:br>
            <a:r>
              <a:rPr lang="hu-HU" sz="2800" i="1" dirty="0" smtClean="0"/>
              <a:t>Tunkelné Pócza Mária</a:t>
            </a:r>
          </a:p>
          <a:p>
            <a:r>
              <a:rPr lang="hu-HU" sz="2800" i="1" dirty="0" smtClean="0"/>
              <a:t>Iskola: Mindszenty József Római Katolikus Általános Iskola</a:t>
            </a:r>
          </a:p>
          <a:p>
            <a:r>
              <a:rPr lang="hu-HU" sz="2800" i="1" dirty="0" smtClean="0"/>
              <a:t>Cím:2040, Budaörs, Esze Tamás u. 1.</a:t>
            </a:r>
          </a:p>
        </p:txBody>
      </p:sp>
    </p:spTree>
    <p:extLst>
      <p:ext uri="{BB962C8B-B14F-4D97-AF65-F5344CB8AC3E}">
        <p14:creationId xmlns:p14="http://schemas.microsoft.com/office/powerpoint/2010/main" val="1329238835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Napsütéses órák száma</a:t>
            </a:r>
            <a:endParaRPr lang="hu-HU" dirty="0"/>
          </a:p>
        </p:txBody>
      </p:sp>
      <p:pic>
        <p:nvPicPr>
          <p:cNvPr id="3074" name="Picture 2" descr="http://www.sun-power.hu/images/magyarorszag_hoterkepe_kicsi_arnyekk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544" y="444777"/>
            <a:ext cx="8562649" cy="6421987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Szélenergia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251520" y="126876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hu-HU" b="1" u="sng" dirty="0" smtClean="0"/>
              <a:t>Kutatásának története :</a:t>
            </a:r>
          </a:p>
          <a:p>
            <a:pPr>
              <a:buNone/>
            </a:pPr>
            <a:r>
              <a:rPr lang="hu-HU" dirty="0" smtClean="0"/>
              <a:t>    Az első szerkezet, ami a szélenergiát használva működött, a  VII. századból származik. A víz emelésére, gabona őrlésre használt szerkezet volt. XIII. sz. elejétől terjedt el Norvégiában a vízszintes tengelyű szélkerék. Ez azért volt előre lépés, mert ha a szélirány megváltozott képesek voltak átállítani a gépezetet. 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Szélenergia csoportjai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441" y="980728"/>
            <a:ext cx="8229600" cy="4525963"/>
          </a:xfrm>
          <a:prstGeom prst="rect">
            <a:avLst/>
          </a:prstGeom>
        </p:spPr>
        <p:txBody>
          <a:bodyPr/>
          <a:lstStyle/>
          <a:p>
            <a:pPr algn="ctr">
              <a:buNone/>
            </a:pPr>
            <a:r>
              <a:rPr lang="hu-HU" dirty="0" smtClean="0"/>
              <a:t>2 csoportba soroljuk a szélenergiát</a:t>
            </a:r>
            <a:endParaRPr lang="hu-HU" dirty="0"/>
          </a:p>
        </p:txBody>
      </p:sp>
      <p:sp>
        <p:nvSpPr>
          <p:cNvPr id="4" name="Balra nyíl 3"/>
          <p:cNvSpPr/>
          <p:nvPr/>
        </p:nvSpPr>
        <p:spPr>
          <a:xfrm rot="18855149">
            <a:off x="1495529" y="2231301"/>
            <a:ext cx="2286016" cy="21431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Balra nyíl 4"/>
          <p:cNvSpPr/>
          <p:nvPr/>
        </p:nvSpPr>
        <p:spPr>
          <a:xfrm rot="13426322">
            <a:off x="5210414" y="2159452"/>
            <a:ext cx="2286016" cy="21431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86227" y="4309726"/>
            <a:ext cx="3643338" cy="1571636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reflection blurRad="6350" stA="50000" endA="300" endPos="90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5400" dirty="0" smtClean="0">
                <a:solidFill>
                  <a:schemeClr val="tx1"/>
                </a:solidFill>
              </a:rPr>
              <a:t>Szigetüzem</a:t>
            </a:r>
            <a:endParaRPr lang="hu-HU" sz="5400" dirty="0">
              <a:solidFill>
                <a:schemeClr val="tx1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5001069" y="4166850"/>
            <a:ext cx="3643338" cy="1571636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100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0000" endA="300" endPos="90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angle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Elosztóhálózat</a:t>
            </a:r>
            <a:endParaRPr lang="hu-HU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Szigetüzem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1268760"/>
            <a:ext cx="8892480" cy="3816424"/>
          </a:xfrm>
          <a:prstGeom prst="rect">
            <a:avLst/>
          </a:prstGeom>
        </p:spPr>
        <p:txBody>
          <a:bodyPr numCol="1" anchor="ctr">
            <a:noAutofit/>
          </a:bodyPr>
          <a:lstStyle/>
          <a:p>
            <a:pPr marL="468000">
              <a:lnSpc>
                <a:spcPts val="708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hu-HU" sz="4400" dirty="0" smtClean="0"/>
              <a:t>  Szigetüzemben, a termelt villamos energiát saját célra, a közcélú elosztóhálózattól függetlenül hasznosítják.</a:t>
            </a:r>
            <a:endParaRPr lang="hu-HU" sz="4400" dirty="0"/>
          </a:p>
        </p:txBody>
      </p:sp>
      <p:pic>
        <p:nvPicPr>
          <p:cNvPr id="4" name="Picture 1" descr="C:\Documents and Settings\User\Local Settings\Temporary Internet Files\Content.IE5\S22ZGNDA\MM90028286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240" y="3940024"/>
            <a:ext cx="2194978" cy="2265784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Elosztóhálózat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357158" y="1285860"/>
            <a:ext cx="7884368" cy="26208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4400" dirty="0" smtClean="0"/>
              <a:t>A szélmotor *hálózatra kapcsolva.</a:t>
            </a:r>
          </a:p>
          <a:p>
            <a:pPr marL="0" indent="0">
              <a:buNone/>
            </a:pPr>
            <a:endParaRPr lang="hu-HU" sz="4400" dirty="0" smtClean="0"/>
          </a:p>
          <a:p>
            <a:pPr marL="0" indent="0">
              <a:buNone/>
            </a:pPr>
            <a:endParaRPr lang="hu-HU" sz="4400" dirty="0"/>
          </a:p>
        </p:txBody>
      </p:sp>
      <p:pic>
        <p:nvPicPr>
          <p:cNvPr id="11266" name="Picture 2" descr="C:\Documents and Settings\User\Local Settings\Temporary Internet Files\Content.IE5\YU7HO1E3\MM900315756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929066"/>
            <a:ext cx="2951279" cy="2266583"/>
          </a:xfrm>
          <a:prstGeom prst="rect">
            <a:avLst/>
          </a:prstGeom>
          <a:noFill/>
        </p:spPr>
      </p:pic>
      <p:sp>
        <p:nvSpPr>
          <p:cNvPr id="6" name="Szövegdoboz 5"/>
          <p:cNvSpPr txBox="1"/>
          <p:nvPr/>
        </p:nvSpPr>
        <p:spPr>
          <a:xfrm>
            <a:off x="214282" y="3929066"/>
            <a:ext cx="5786446" cy="120032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hu-HU" sz="2400" b="1" i="1" dirty="0" smtClean="0">
                <a:solidFill>
                  <a:schemeClr val="tx2"/>
                </a:solidFill>
              </a:rPr>
              <a:t>*hálózat:</a:t>
            </a:r>
          </a:p>
          <a:p>
            <a:r>
              <a:rPr lang="hu-HU" sz="2400" b="1" i="1" dirty="0" smtClean="0">
                <a:solidFill>
                  <a:schemeClr val="tx2"/>
                </a:solidFill>
              </a:rPr>
              <a:t>Ami az utcákon fut áram kábel.</a:t>
            </a:r>
          </a:p>
          <a:p>
            <a:endParaRPr lang="hu-HU" sz="2400" b="1" i="1" dirty="0" err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Víz kiemelése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395536" y="1340768"/>
            <a:ext cx="8229600" cy="452596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hu-HU" sz="4000" dirty="0" smtClean="0"/>
              <a:t>   A szélmotorokat a mezőgazdaságban pl. víz szivattyúzásra illetve egyéb gépek meghajtására alkalmazzák. A szélgépes szivattyúk technikai megoldása eltér a villamos áram termelésére szolgáló szélgépektől.</a:t>
            </a:r>
            <a:endParaRPr lang="hu-HU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Nap/szél energia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395536" y="1340768"/>
            <a:ext cx="8229600" cy="460851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1">
              <a:buNone/>
            </a:pPr>
            <a:endParaRPr lang="hu-HU" dirty="0" smtClean="0"/>
          </a:p>
          <a:p>
            <a:pPr lvl="1">
              <a:buNone/>
            </a:pPr>
            <a:r>
              <a:rPr lang="hu-HU" dirty="0" smtClean="0"/>
              <a:t>   </a:t>
            </a:r>
            <a:r>
              <a:rPr lang="hu-HU" sz="3200" dirty="0" smtClean="0"/>
              <a:t>Ha azt akarjuk, hogy jobban megtérüljön a pénzünk, akkor érdemes a szélgenerátorokat napkollektorral felszerelni.</a:t>
            </a:r>
          </a:p>
          <a:p>
            <a:pPr lvl="1">
              <a:buNone/>
            </a:pPr>
            <a:endParaRPr lang="hu-HU" sz="3200" dirty="0" smtClean="0"/>
          </a:p>
          <a:p>
            <a:pPr lvl="1">
              <a:buNone/>
            </a:pPr>
            <a:r>
              <a:rPr lang="hu-HU" sz="3200" dirty="0" smtClean="0"/>
              <a:t>   Mivel ha télen nem süt a nap annyit mint nyáron akkor a szélgenerátor termeli az áramot.</a:t>
            </a:r>
          </a:p>
          <a:p>
            <a:pPr lvl="1">
              <a:buNone/>
            </a:pPr>
            <a:endParaRPr lang="hu-HU" sz="32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szélpark.bmp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0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5720" y="1052736"/>
            <a:ext cx="8624035" cy="5090908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Elterjedése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482937" y="1335208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hu-HU" sz="4400" dirty="0" smtClean="0">
                <a:solidFill>
                  <a:srgbClr val="FFFF00"/>
                </a:solidFill>
              </a:rPr>
              <a:t>   </a:t>
            </a:r>
            <a:r>
              <a:rPr lang="hu-HU" sz="4400" dirty="0" smtClean="0"/>
              <a:t>A szélgenerátoros villamos energia termelés Dániában vált népszerűvé. Dániában jelenleg több, mint 1000 szélgenerátor termel villamos energiát 50-150 kW teljesítménnyel</a:t>
            </a:r>
            <a:r>
              <a:rPr lang="hu-HU" sz="4400" dirty="0" smtClean="0">
                <a:solidFill>
                  <a:srgbClr val="FFFF00"/>
                </a:solidFill>
              </a:rPr>
              <a:t>. </a:t>
            </a:r>
            <a:endParaRPr lang="hu-HU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Érdekesség</a:t>
            </a:r>
            <a:endParaRPr lang="hu-HU" dirty="0"/>
          </a:p>
        </p:txBody>
      </p:sp>
      <p:pic>
        <p:nvPicPr>
          <p:cNvPr id="2050" name="Picture 2" descr="http://www.nyf.hu/others/html/kornyezettud/megujulo/Napenergia/46Napelemes%20au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76" y="1071546"/>
            <a:ext cx="7632848" cy="50834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Lekerekített téglalap feliratnak 5"/>
          <p:cNvSpPr/>
          <p:nvPr/>
        </p:nvSpPr>
        <p:spPr>
          <a:xfrm>
            <a:off x="5715008" y="1357298"/>
            <a:ext cx="2214578" cy="1357322"/>
          </a:xfrm>
          <a:prstGeom prst="wedgeRoundRectCallout">
            <a:avLst>
              <a:gd name="adj1" fmla="val -47886"/>
              <a:gd name="adj2" fmla="val 7876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cap="all" dirty="0" smtClean="0"/>
              <a:t>EZ az autó,</a:t>
            </a:r>
          </a:p>
          <a:p>
            <a:pPr algn="ctr"/>
            <a:r>
              <a:rPr lang="hu-HU" cap="all" dirty="0" smtClean="0"/>
              <a:t>Napenergiával</a:t>
            </a:r>
          </a:p>
          <a:p>
            <a:pPr algn="ctr"/>
            <a:r>
              <a:rPr lang="hu-HU" cap="all" dirty="0" smtClean="0"/>
              <a:t>Megy?!</a:t>
            </a:r>
            <a:endParaRPr lang="hu-HU" cap="all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Összefoglalás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4294967295"/>
          </p:nvPr>
        </p:nvSpPr>
        <p:spPr>
          <a:xfrm>
            <a:off x="107504" y="980728"/>
            <a:ext cx="8928992" cy="5073427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>
              <a:buNone/>
            </a:pPr>
            <a:r>
              <a:rPr lang="hu-HU" dirty="0" smtClean="0"/>
              <a:t>    Tehát jogosan tehetjük fel a kérdést, hogy melyik a jobb a szélenergia vagy a napenergia???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    Erre a választ, mindenki </a:t>
            </a:r>
            <a:r>
              <a:rPr lang="hu-HU" dirty="0" smtClean="0"/>
              <a:t>maga </a:t>
            </a:r>
            <a:r>
              <a:rPr lang="hu-HU" dirty="0" smtClean="0"/>
              <a:t>tudja csak megválaszolni. Attól függ, hogy hol élünk?!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    Ha viszonylag egy szélcsendes területen </a:t>
            </a:r>
            <a:r>
              <a:rPr lang="hu-HU" dirty="0" smtClean="0"/>
              <a:t>lakunk</a:t>
            </a:r>
            <a:r>
              <a:rPr lang="hu-HU" dirty="0" smtClean="0"/>
              <a:t>, </a:t>
            </a:r>
            <a:r>
              <a:rPr lang="hu-HU" dirty="0" smtClean="0"/>
              <a:t>akkor hiába veszünk szélgenerátorokat, nem fognak megtérülni.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 smtClean="0"/>
              <a:t>Melyik a jobb a napenergia vagy a szélenergia?</a:t>
            </a:r>
            <a:endParaRPr lang="hu-HU" sz="2800" dirty="0"/>
          </a:p>
        </p:txBody>
      </p:sp>
      <p:pic>
        <p:nvPicPr>
          <p:cNvPr id="22532" name="Picture 4" descr="http://www.napenergia.biz/news_images/1374/napenergia2_171_20100831184839_7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75739">
            <a:off x="357454" y="2250419"/>
            <a:ext cx="4743252" cy="2928958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22534" name="Picture 6" descr="http://www.alternativenergia.hu/wp-content/uploads/2013/02/szelenergia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1916832"/>
            <a:ext cx="4686296" cy="3124198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  <p:extLst>
      <p:ext uri="{BB962C8B-B14F-4D97-AF65-F5344CB8AC3E}">
        <p14:creationId xmlns:p14="http://schemas.microsoft.com/office/powerpoint/2010/main" val="147534167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Ellenőrző 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A napenergia hasznosítást melyik két csoportba soroljuk fel?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Mi a passzív napenergia?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Szélenergia hasznosítás két csoportja?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Melyik országban terjedt el leginkább a szélenergia hasznosítás?</a:t>
            </a:r>
          </a:p>
          <a:p>
            <a:pPr marL="514350" indent="-514350">
              <a:buFont typeface="+mj-lt"/>
              <a:buAutoNum type="arabicPeriod"/>
            </a:pP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endParaRPr lang="hu-HU" dirty="0"/>
          </a:p>
        </p:txBody>
      </p:sp>
      <p:pic>
        <p:nvPicPr>
          <p:cNvPr id="4097" name="Picture 1" descr="C:\Documents and Settings\User\Local Settings\Temporary Internet Files\Content.IE5\MEFU834W\MM900234752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6296" y="4293096"/>
            <a:ext cx="1714480" cy="1916183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hu-HU" sz="3000" b="1" dirty="0" smtClean="0"/>
              <a:t>Szöveg:</a:t>
            </a:r>
          </a:p>
          <a:p>
            <a:r>
              <a:rPr lang="hu-HU" dirty="0" smtClean="0"/>
              <a:t>http://www.nyf.hu/others/html/kornyezettud/megujulo/SzelEnergia/Windenergy.html</a:t>
            </a:r>
          </a:p>
          <a:p>
            <a:r>
              <a:rPr lang="hu-HU" dirty="0" smtClean="0"/>
              <a:t>http://www.passzivhaz-tervezes.hu</a:t>
            </a:r>
          </a:p>
          <a:p>
            <a:r>
              <a:rPr lang="hu-HU" dirty="0" smtClean="0"/>
              <a:t>http://www.sun-power.hu</a:t>
            </a:r>
          </a:p>
          <a:p>
            <a:r>
              <a:rPr lang="hu-HU" b="1" dirty="0" smtClean="0"/>
              <a:t>Képek:</a:t>
            </a:r>
          </a:p>
          <a:p>
            <a:r>
              <a:rPr lang="hu-HU" dirty="0" smtClean="0"/>
              <a:t>http://www.napenergia.biz/news_images/1374/napenergia2_171_20100831184839_709.jpg</a:t>
            </a:r>
          </a:p>
          <a:p>
            <a:r>
              <a:rPr lang="hu-HU" dirty="0" smtClean="0"/>
              <a:t>http://www.alternativenergia.hu/wp-content/uploads/2013/02/szelenergia11.jpg</a:t>
            </a:r>
          </a:p>
          <a:p>
            <a:r>
              <a:rPr lang="hu-HU" dirty="0" smtClean="0"/>
              <a:t>http://www.mnnsz.hu/2012/07/15/helyzetfoglalas-a-hazai-megujulo-energiak-halozatra-torten-integraciojahoz/</a:t>
            </a:r>
          </a:p>
          <a:p>
            <a:r>
              <a:rPr lang="hu-HU" dirty="0" smtClean="0"/>
              <a:t>Office képek</a:t>
            </a:r>
            <a:endParaRPr lang="hu-HU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Napenergia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hu-HU" b="1" u="sng" dirty="0" smtClean="0"/>
              <a:t>Kutatásnak története:</a:t>
            </a:r>
          </a:p>
          <a:p>
            <a:pPr>
              <a:buNone/>
            </a:pPr>
            <a:r>
              <a:rPr lang="hu-HU" dirty="0" smtClean="0"/>
              <a:t>	Egy svájci természettudós, de Saussure (1740-1799) építette meg. Öt üveglapot helyezett el</a:t>
            </a:r>
          </a:p>
          <a:p>
            <a:pPr>
              <a:buNone/>
            </a:pPr>
            <a:r>
              <a:rPr lang="hu-HU" dirty="0" smtClean="0"/>
              <a:t>	úgy, hogy azok között volt egy kicsi légtér.</a:t>
            </a:r>
          </a:p>
          <a:p>
            <a:pPr>
              <a:buNone/>
            </a:pPr>
            <a:r>
              <a:rPr lang="hu-HU" dirty="0" smtClean="0"/>
              <a:t>	Ezzel a módszerrel elért 87,5°C-ot.</a:t>
            </a:r>
          </a:p>
          <a:p>
            <a:pPr>
              <a:buNone/>
            </a:pPr>
            <a:endParaRPr lang="hu-HU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3815" y="1556792"/>
            <a:ext cx="5832648" cy="3935930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>
            <a:solidFill>
              <a:srgbClr val="002060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73378979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Hogyan használhatjuk fel a napenergiát?</a:t>
            </a:r>
            <a:endParaRPr lang="hu-HU" dirty="0"/>
          </a:p>
        </p:txBody>
      </p:sp>
      <p:sp>
        <p:nvSpPr>
          <p:cNvPr id="7" name="Tartalom helye 6"/>
          <p:cNvSpPr>
            <a:spLocks noGrp="1"/>
          </p:cNvSpPr>
          <p:nvPr>
            <p:ph idx="4294967295"/>
          </p:nvPr>
        </p:nvSpPr>
        <p:spPr>
          <a:xfrm>
            <a:off x="476568" y="1124744"/>
            <a:ext cx="8229600" cy="1152128"/>
          </a:xfrm>
          <a:prstGeom prst="rect">
            <a:avLst/>
          </a:prstGeom>
        </p:spPr>
        <p:txBody>
          <a:bodyPr/>
          <a:lstStyle/>
          <a:p>
            <a:pPr algn="ctr">
              <a:buNone/>
            </a:pPr>
            <a:r>
              <a:rPr lang="hu-HU" dirty="0" smtClean="0"/>
              <a:t>A napenergia hasznosítását két nagy csoportba szoktuk sorolni.</a:t>
            </a:r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500034" y="4382874"/>
            <a:ext cx="4071966" cy="142876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reflection blurRad="6350" stA="50000" endA="300" endPos="90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6"/>
          </a:lnRef>
          <a:fillRef idx="1002">
            <a:schemeClr val="lt1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4000" dirty="0" smtClean="0">
                <a:solidFill>
                  <a:schemeClr val="tx1"/>
                </a:solidFill>
              </a:rPr>
              <a:t>Passzív napenergia hasznosítás</a:t>
            </a:r>
            <a:endParaRPr lang="hu-HU" sz="4000" dirty="0">
              <a:solidFill>
                <a:schemeClr val="tx1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 rot="186162">
            <a:off x="4929190" y="4239998"/>
            <a:ext cx="3714776" cy="1428760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0000" endA="300" endPos="90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angle"/>
            <a:bevelB/>
          </a:sp3d>
        </p:spPr>
        <p:style>
          <a:lnRef idx="1">
            <a:schemeClr val="accent6"/>
          </a:lnRef>
          <a:fillRef idx="1002">
            <a:schemeClr val="lt1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4000" dirty="0" smtClean="0">
                <a:solidFill>
                  <a:schemeClr val="tx1"/>
                </a:solidFill>
              </a:rPr>
              <a:t>Aktív napenergia hasznosítás</a:t>
            </a:r>
            <a:endParaRPr lang="hu-HU" sz="4000" dirty="0">
              <a:solidFill>
                <a:schemeClr val="tx1"/>
              </a:solidFill>
            </a:endParaRPr>
          </a:p>
        </p:txBody>
      </p:sp>
      <p:sp>
        <p:nvSpPr>
          <p:cNvPr id="10" name="Lefelé nyíl 9"/>
          <p:cNvSpPr/>
          <p:nvPr/>
        </p:nvSpPr>
        <p:spPr>
          <a:xfrm rot="2269629">
            <a:off x="1685466" y="2402221"/>
            <a:ext cx="2071702" cy="1780080"/>
          </a:xfrm>
          <a:prstGeom prst="downArrow">
            <a:avLst>
              <a:gd name="adj1" fmla="val 52158"/>
              <a:gd name="adj2" fmla="val 448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1" name="Lefelé nyíl 10"/>
          <p:cNvSpPr/>
          <p:nvPr/>
        </p:nvSpPr>
        <p:spPr>
          <a:xfrm rot="19329173">
            <a:off x="5328827" y="2402316"/>
            <a:ext cx="2071702" cy="1780080"/>
          </a:xfrm>
          <a:prstGeom prst="downArrow">
            <a:avLst>
              <a:gd name="adj1" fmla="val 52158"/>
              <a:gd name="adj2" fmla="val 448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 autoUpdateAnimBg="0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Passzív napenergia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968375" y="1428750"/>
            <a:ext cx="8175625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hu-HU" b="1" u="sng" dirty="0" smtClean="0"/>
              <a:t>Jelentése:</a:t>
            </a:r>
          </a:p>
          <a:p>
            <a:pPr>
              <a:buNone/>
            </a:pPr>
            <a:r>
              <a:rPr lang="hu-HU" dirty="0" smtClean="0"/>
              <a:t>	A passzív napenergia az, hogy nem használunk külön berendezést a napenergia hasznosítására.</a:t>
            </a:r>
          </a:p>
          <a:p>
            <a:r>
              <a:rPr lang="hu-HU" b="1" u="sng" dirty="0" smtClean="0"/>
              <a:t>Feladata:</a:t>
            </a:r>
          </a:p>
          <a:p>
            <a:pPr>
              <a:buNone/>
            </a:pPr>
            <a:r>
              <a:rPr lang="hu-HU" dirty="0" smtClean="0"/>
              <a:t>	Hasznosítani a napenergiát, úgy hogy az épület az hasznosítsa a napból érkező energiát, de amikor nyáron sok a napsütés ne melegedjen túl.</a:t>
            </a:r>
          </a:p>
          <a:p>
            <a:pPr>
              <a:buNone/>
            </a:pPr>
            <a:r>
              <a:rPr lang="hu-HU" dirty="0" smtClean="0"/>
              <a:t>	 </a:t>
            </a:r>
            <a:endParaRPr lang="hu-H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980728"/>
            <a:ext cx="8322148" cy="5242192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Passzív napenergia ház</a:t>
            </a:r>
            <a:endParaRPr lang="hu-HU" dirty="0"/>
          </a:p>
        </p:txBody>
      </p:sp>
      <p:pic>
        <p:nvPicPr>
          <p:cNvPr id="11266" name="Picture 2" descr="http://www.passzivhaz-tervezes.hu/images/diagram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584" y="1052736"/>
            <a:ext cx="7272808" cy="5090968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YU7HO1E3\MM900282799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152" y="3159559"/>
            <a:ext cx="3194385" cy="3194385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Aktív napenergia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251520" y="1196752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hu-HU" b="1" u="sng" dirty="0" smtClean="0">
                <a:solidFill>
                  <a:sysClr val="windowText" lastClr="000000"/>
                </a:solidFill>
              </a:rPr>
              <a:t>Jelentése:</a:t>
            </a:r>
          </a:p>
          <a:p>
            <a:pPr>
              <a:buNone/>
            </a:pPr>
            <a:r>
              <a:rPr lang="hu-HU" dirty="0" smtClean="0"/>
              <a:t>	Ahhoz, hogy a napenergia lehetőségeit jobban ki tudjuk élvezni, érdemes olyan berendezést használni amelyet csak a napenergia befogadására használunk . Ezeket </a:t>
            </a:r>
            <a:r>
              <a:rPr lang="hu-HU" b="1" dirty="0" smtClean="0"/>
              <a:t>aktív napenergiának </a:t>
            </a:r>
            <a:r>
              <a:rPr lang="hu-HU" dirty="0" smtClean="0"/>
              <a:t>nevezzük.</a:t>
            </a:r>
            <a:endParaRPr lang="hu-HU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4048" y="1029528"/>
            <a:ext cx="3897830" cy="51589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Aktív rendszer elemei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1571612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hu-HU" dirty="0" smtClean="0"/>
              <a:t>az elnyelő szerkezet </a:t>
            </a:r>
          </a:p>
          <a:p>
            <a:r>
              <a:rPr lang="hu-HU" dirty="0" smtClean="0"/>
              <a:t>a tároló(tartály) </a:t>
            </a:r>
          </a:p>
          <a:p>
            <a:r>
              <a:rPr lang="hu-HU" dirty="0" smtClean="0"/>
              <a:t>a hálózat(nem látszik)</a:t>
            </a:r>
          </a:p>
          <a:p>
            <a:r>
              <a:rPr lang="hu-HU" dirty="0" smtClean="0"/>
              <a:t>a hőhordozó közeg</a:t>
            </a:r>
          </a:p>
          <a:p>
            <a:r>
              <a:rPr lang="hu-HU" dirty="0" smtClean="0"/>
              <a:t>és a működtetés </a:t>
            </a:r>
            <a:br>
              <a:rPr lang="hu-HU" dirty="0" smtClean="0"/>
            </a:br>
            <a:r>
              <a:rPr lang="hu-HU" dirty="0" smtClean="0"/>
              <a:t>szerkezetei(nem látszik)</a:t>
            </a:r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3714744" y="3840174"/>
            <a:ext cx="2786082" cy="8747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Megtérül-e?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56552487"/>
              </p:ext>
            </p:extLst>
          </p:nvPr>
        </p:nvGraphicFramePr>
        <p:xfrm>
          <a:off x="323528" y="1196753"/>
          <a:ext cx="84969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40000"/>
            <a:lumOff val="60000"/>
          </a:schemeClr>
        </a:solidFill>
        <a:ln w="12700">
          <a:solidFill>
            <a:schemeClr val="tx1"/>
          </a:solidFill>
        </a:ln>
      </a:spPr>
      <a:bodyPr rtlCol="0" anchor="ctr"/>
      <a:lstStyle>
        <a:defPPr algn="ctr"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FFFF00"/>
        </a:solidFill>
        <a:scene3d>
          <a:camera prst="orthographicFront"/>
          <a:lightRig rig="threePt" dir="t"/>
        </a:scene3d>
        <a:sp3d>
          <a:bevelT/>
        </a:sp3d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</TotalTime>
  <Words>329</Words>
  <Application>Microsoft Office PowerPoint</Application>
  <PresentationFormat>Diavetítés a képernyőre (4:3 oldalarány)</PresentationFormat>
  <Paragraphs>81</Paragraphs>
  <Slides>21</Slides>
  <Notes>1</Notes>
  <HiddenSlides>0</HiddenSlides>
  <MMClips>1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Office Theme</vt:lpstr>
      <vt:lpstr>Nap és/vagy szél energia</vt:lpstr>
      <vt:lpstr>Melyik a jobb a napenergia vagy a szélenergia?</vt:lpstr>
      <vt:lpstr>Napenergia</vt:lpstr>
      <vt:lpstr>Hogyan használhatjuk fel a napenergiát?</vt:lpstr>
      <vt:lpstr>Passzív napenergia</vt:lpstr>
      <vt:lpstr>Passzív napenergia ház</vt:lpstr>
      <vt:lpstr>Aktív napenergia</vt:lpstr>
      <vt:lpstr>Aktív rendszer elemei</vt:lpstr>
      <vt:lpstr>Megtérül-e?</vt:lpstr>
      <vt:lpstr>Napsütéses órák száma</vt:lpstr>
      <vt:lpstr>Szélenergia</vt:lpstr>
      <vt:lpstr>Szélenergia csoportjai</vt:lpstr>
      <vt:lpstr>Szigetüzem</vt:lpstr>
      <vt:lpstr>Elosztóhálózat</vt:lpstr>
      <vt:lpstr>Víz kiemelése</vt:lpstr>
      <vt:lpstr>Nap/szél energia</vt:lpstr>
      <vt:lpstr>Elterjedése</vt:lpstr>
      <vt:lpstr>Érdekesség</vt:lpstr>
      <vt:lpstr>Összefoglalás</vt:lpstr>
      <vt:lpstr>Ellenőrző kérdések</vt:lpstr>
      <vt:lpstr>Források:</vt:lpstr>
    </vt:vector>
  </TitlesOfParts>
  <Company>MJRKÁIéÓ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Megújuló energiák</dc:title>
  <dc:creator>Diák</dc:creator>
  <cp:lastModifiedBy>Marcsi</cp:lastModifiedBy>
  <cp:revision>91</cp:revision>
  <dcterms:created xsi:type="dcterms:W3CDTF">2013-01-31T13:43:27Z</dcterms:created>
  <dcterms:modified xsi:type="dcterms:W3CDTF">2013-02-16T19:07:29Z</dcterms:modified>
</cp:coreProperties>
</file>